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  <p:sldMasterId id="214748365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1CEA3832-F00D-4749-BE0D-8A748157E683}">
  <a:tblStyle styleId="{1CEA3832-F00D-4749-BE0D-8A748157E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256BE2-16DA-430C-BDDA-A59B64C292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7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76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63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lang="en-US" sz="10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✓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‹#›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075" y="457200"/>
            <a:ext cx="8416925" cy="489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357187" y="457200"/>
            <a:ext cx="8405812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 descr="03_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7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3"/>
          <p:cNvCxnSpPr/>
          <p:nvPr/>
        </p:nvCxnSpPr>
        <p:spPr>
          <a:xfrm>
            <a:off x="1728787" y="5283200"/>
            <a:ext cx="6731000" cy="47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825" y="566737"/>
            <a:ext cx="1450975" cy="11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sz="28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63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635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‹#›</a:t>
            </a:fld>
            <a:endParaRPr lang="en-US" sz="10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/>
        </p:nvSpPr>
        <p:spPr>
          <a:xfrm>
            <a:off x="228600" y="590550"/>
            <a:ext cx="8686800" cy="5943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6443662" y="404812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" y="3719512"/>
            <a:ext cx="3124200" cy="278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 descr="03_back_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12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 descr="03_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8837" y="166687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8137" y="6243637"/>
            <a:ext cx="2058987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sz="28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‹#›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sdn.microsoft.com/ko-kr/library/system.net.sockets.socket(v=vs.110).aspx?cs-save-lang=1&amp;cs-lang=csharp" TargetMode="External"/><Relationship Id="rId4" Type="http://schemas.openxmlformats.org/officeDocument/2006/relationships/hyperlink" Target="https://developer.android.com/reference/java/net/Socket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231300" y="5453050"/>
            <a:ext cx="3496800" cy="78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2013156049</a:t>
            </a:r>
            <a:r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홍승준</a:t>
            </a:r>
            <a:r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</a:p>
          <a:p>
            <a:pPr marL="0" marR="0" lvl="0" indent="-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2013156019</a:t>
            </a:r>
            <a:r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민웅기</a:t>
            </a:r>
            <a:r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</a:p>
          <a:p>
            <a:pPr marL="0" marR="0" lvl="0" indent="-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endParaRPr sz="1200" b="1" i="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539750" y="5949950"/>
            <a:ext cx="1620837" cy="338137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195689"/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종합설계제안서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928687" y="4494212"/>
            <a:ext cx="8024812" cy="8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스마트폰 앱을 연동</a:t>
            </a:r>
            <a:r>
              <a:rPr lang="en-US" sz="2500" b="0"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멀티 I/O 장치를 이용한 </a:t>
            </a:r>
            <a:b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로컬 멀티 3D 전략 타워 디펜스 게임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방법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00062" y="895350"/>
            <a:ext cx="8229600" cy="5249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시스템 개발을 위한 구체적 개발 방법 및 전략을 기술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PC </a:t>
            </a:r>
            <a:r>
              <a:rPr lang="en-US" sz="18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이용한 </a:t>
            </a:r>
            <a:r>
              <a:rPr lang="en-US" sz="1600"/>
              <a:t>window program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데이터 로컬 저장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PC간 데이터 통신</a:t>
            </a:r>
          </a:p>
          <a:p>
            <a:pPr marL="742950" lvl="1" indent="-285750" rtl="0">
              <a:spcBef>
                <a:spcPts val="320"/>
              </a:spcBef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1600"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Mobile Application</a:t>
            </a:r>
          </a:p>
          <a:p>
            <a:pPr marL="742950" lvl="1" indent="-285750" rtl="0">
              <a:spcBef>
                <a:spcPts val="320"/>
              </a:spcBef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Unity3D를 이용한 android app 구현</a:t>
            </a:r>
          </a:p>
          <a:p>
            <a:pPr marL="742950" lvl="1" indent="-285750" rtl="0">
              <a:spcBef>
                <a:spcPts val="320"/>
              </a:spcBef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10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</a:p>
        </p:txBody>
      </p:sp>
      <p:graphicFrame>
        <p:nvGraphicFramePr>
          <p:cNvPr id="219" name="Shape 219"/>
          <p:cNvGraphicFramePr/>
          <p:nvPr/>
        </p:nvGraphicFramePr>
        <p:xfrm>
          <a:off x="1042188" y="1167850"/>
          <a:ext cx="7059625" cy="4803682"/>
        </p:xfrm>
        <a:graphic>
          <a:graphicData uri="http://schemas.openxmlformats.org/drawingml/2006/table">
            <a:tbl>
              <a:tblPr>
                <a:noFill/>
                <a:tableStyleId>{4B256BE2-16DA-430C-BDDA-A59B64C29251}</a:tableStyleId>
              </a:tblPr>
              <a:tblGrid>
                <a:gridCol w="1353975"/>
                <a:gridCol w="2852825"/>
                <a:gridCol w="2852825"/>
              </a:tblGrid>
              <a:tr h="70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4275" marR="94275" marT="49025" marB="49025" anchor="ctr" anchorCtr="1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민웅기</a:t>
                      </a:r>
                    </a:p>
                  </a:txBody>
                  <a:tcPr marL="94275" marR="94275" marT="49025" marB="490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홍승준</a:t>
                      </a:r>
                    </a:p>
                  </a:txBody>
                  <a:tcPr marL="94275" marR="94275" marT="49025" marB="49025" anchor="ctr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500"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자료수집</a:t>
                      </a:r>
                    </a:p>
                  </a:txBody>
                  <a:tcPr marL="94275" marR="94275" marT="49025" marB="49025" anchor="ctr" anchorCtr="1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윈도우 소켓 통신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3D 모델링 및 애니메이션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안드로이드 소켓 통신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게임 기획 자료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500"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      계</a:t>
                      </a:r>
                    </a:p>
                  </a:txBody>
                  <a:tcPr marL="94275" marR="94275" marT="49025" marB="49025" anchor="ctr" anchorCtr="1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클라이언트 설계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레벨 디자인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캐릭터 및 배경 디자인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네트워크 설계</a:t>
                      </a:r>
                    </a:p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콘텐츠, 시스템 디자인</a:t>
                      </a:r>
                    </a:p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객체 지향 설계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575"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  현</a:t>
                      </a:r>
                    </a:p>
                  </a:txBody>
                  <a:tcPr marL="94275" marR="94275" marT="49025" marB="49025" anchor="ctr" anchorCtr="1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모델링 및 애니메이션</a:t>
                      </a:r>
                    </a:p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인게임 시스템 구현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클라이언트 - 모바일 연결</a:t>
                      </a:r>
                    </a:p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인게임 제외 씬 구현</a:t>
                      </a:r>
                    </a:p>
                    <a:p>
                      <a:pPr marL="0" lvl="0" indent="0" rtl="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모바일 시스템 구현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1550">
                <a:tc>
                  <a:txBody>
                    <a:bodyPr/>
                    <a:lstStyle/>
                    <a:p>
                      <a:pPr marL="0" marR="0" lvl="0" indent="-825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</a:p>
                  </a:txBody>
                  <a:tcPr marL="94275" marR="94275" marT="49025" marB="49025" anchor="ctr" anchorCtr="1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PC,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Mobile</a:t>
                      </a: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클라이언트 로컬 테스트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1">
                          <a:solidFill>
                            <a:schemeClr val="dk1"/>
                          </a:solidFill>
                        </a:rPr>
                        <a:t>PC 클라이언트 멀티 테스트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lang="en-US" sz="1300" b="1" i="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통합테스트 / 유지보수</a:t>
                      </a:r>
                    </a:p>
                  </a:txBody>
                  <a:tcPr marL="94275" marR="94275" marT="49025" marB="490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0" name="Shape 220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11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필요기술 및 참고 문헌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17500" rtl="0">
              <a:spcBef>
                <a:spcPts val="0"/>
              </a:spcBef>
              <a:buSzPts val="2000"/>
              <a:buChar char="❖"/>
            </a:pPr>
            <a:r>
              <a:rPr lang="en-US" sz="2000"/>
              <a:t>3DSMax (모델링 프로그램)</a:t>
            </a:r>
          </a:p>
          <a:p>
            <a:pPr marL="742950" lvl="1" indent="-285750" rtl="0">
              <a:spcBef>
                <a:spcPts val="0"/>
              </a:spcBef>
              <a:buSzPts val="2000"/>
              <a:buChar char="➢"/>
            </a:pPr>
            <a:r>
              <a:rPr lang="en-US"/>
              <a:t>3D 모델링</a:t>
            </a:r>
          </a:p>
          <a:p>
            <a:pPr marL="742950" lvl="1" indent="-285750" rtl="0">
              <a:spcBef>
                <a:spcPts val="0"/>
              </a:spcBef>
              <a:buSzPts val="2000"/>
              <a:buChar char="➢"/>
            </a:pPr>
            <a:r>
              <a:rPr lang="en-US"/>
              <a:t>애니메이션</a:t>
            </a:r>
          </a:p>
          <a:p>
            <a:pPr marL="742950" lvl="1" indent="-285750" rtl="0">
              <a:spcBef>
                <a:spcPts val="0"/>
              </a:spcBef>
              <a:buSzPts val="2000"/>
              <a:buChar char="➢"/>
            </a:pPr>
            <a:r>
              <a:rPr lang="en-US" u="sng">
                <a:solidFill>
                  <a:srgbClr val="FF9900"/>
                </a:solidFill>
              </a:rPr>
              <a:t>https://www.autodesk.co.kr/education/free-software/3ds-max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342900" lvl="0" indent="-317500" rtl="0">
              <a:spcBef>
                <a:spcPts val="0"/>
              </a:spcBef>
              <a:buSzPts val="2000"/>
              <a:buChar char="❖"/>
            </a:pPr>
            <a:r>
              <a:rPr lang="en-US" sz="2000"/>
              <a:t>Unity3D (게임엔진)</a:t>
            </a:r>
          </a:p>
          <a:p>
            <a:pPr marL="742950" lvl="1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https://unity3d.com/</a:t>
            </a:r>
            <a:r>
              <a:rPr lang="en-US">
                <a:solidFill>
                  <a:srgbClr val="CC6600"/>
                </a:solidFill>
              </a:rPr>
              <a:t/>
            </a:r>
            <a:br>
              <a:rPr lang="en-US">
                <a:solidFill>
                  <a:srgbClr val="CC6600"/>
                </a:solidFill>
              </a:rPr>
            </a:br>
            <a:endParaRPr lang="en-US">
              <a:solidFill>
                <a:srgbClr val="CC6600"/>
              </a:solidFill>
            </a:endParaRPr>
          </a:p>
          <a:p>
            <a:pPr marL="342900" lvl="0" indent="-317500" rtl="0">
              <a:spcBef>
                <a:spcPts val="0"/>
              </a:spcBef>
              <a:buSzPts val="2000"/>
              <a:buChar char="❖"/>
            </a:pPr>
            <a:r>
              <a:rPr lang="en-US" sz="2000"/>
              <a:t>안드로이드</a:t>
            </a:r>
          </a:p>
          <a:p>
            <a:pPr marL="742950" lvl="1" indent="-285750" rtl="0">
              <a:spcBef>
                <a:spcPts val="0"/>
              </a:spcBef>
              <a:buSzPts val="2000"/>
              <a:buChar char="➢"/>
            </a:pPr>
            <a:r>
              <a:rPr lang="en-US"/>
              <a:t>안드로이드 소켓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https://developer.android.com/reference/java/net/Socket.html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342900" lvl="0" indent="-317500" rtl="0">
              <a:spcBef>
                <a:spcPts val="0"/>
              </a:spcBef>
              <a:buSzPts val="2000"/>
              <a:buChar char="❖"/>
            </a:pPr>
            <a:r>
              <a:rPr lang="en-US" sz="2000"/>
              <a:t>윈도우</a:t>
            </a:r>
          </a:p>
          <a:p>
            <a:pPr marL="742950" lvl="1" indent="-285750" rtl="0">
              <a:spcBef>
                <a:spcPts val="0"/>
              </a:spcBef>
              <a:buSzPts val="2000"/>
              <a:buChar char="➢"/>
            </a:pPr>
            <a:r>
              <a:rPr lang="en-US"/>
              <a:t>윈도우 소켓</a:t>
            </a:r>
            <a:br>
              <a:rPr lang="en-US"/>
            </a:br>
            <a:r>
              <a:rPr lang="en-US" sz="1500" u="sng">
                <a:solidFill>
                  <a:schemeClr val="hlink"/>
                </a:solidFill>
                <a:hlinkClick r:id="rId5"/>
              </a:rPr>
              <a:t>https://msdn.microsoft.com/ko-kr/library/system.net.sockets.socket(v=vs.110).aspx?cs-save-lang=1&amp;cs-lang=csharp#code-snippet-1</a:t>
            </a:r>
            <a:r>
              <a:rPr lang="en-US" sz="1500"/>
              <a:t/>
            </a:r>
            <a:br>
              <a:rPr lang="en-US" sz="1500"/>
            </a:br>
            <a:endParaRPr lang="en-US" sz="1500"/>
          </a:p>
        </p:txBody>
      </p:sp>
      <p:sp>
        <p:nvSpPr>
          <p:cNvPr id="254" name="Shape 254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12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000"/>
              <a:t>Github 주소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500062" y="1428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Github 주소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https://github.com/NeoFlameS/FairyTaleVirus.git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13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        례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660525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2133600" y="1143000"/>
            <a:ext cx="4724400" cy="685800"/>
            <a:chOff x="0" y="0"/>
            <a:chExt cx="2147483647" cy="2147483647"/>
          </a:xfrm>
        </p:grpSpPr>
        <p:sp>
          <p:nvSpPr>
            <p:cNvPr id="55" name="Shape 55"/>
            <p:cNvSpPr/>
            <p:nvPr/>
          </p:nvSpPr>
          <p:spPr>
            <a:xfrm>
              <a:off x="173184186" y="372828764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379561892" y="51698710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종 합 설 계 개 요</a:t>
              </a:r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2133600" y="1663700"/>
            <a:ext cx="4724400" cy="685800"/>
            <a:chOff x="0" y="0"/>
            <a:chExt cx="2147483647" cy="2147483647"/>
          </a:xfrm>
        </p:grpSpPr>
        <p:sp>
          <p:nvSpPr>
            <p:cNvPr id="59" name="Shape 59"/>
            <p:cNvSpPr/>
            <p:nvPr/>
          </p:nvSpPr>
          <p:spPr>
            <a:xfrm>
              <a:off x="173184186" y="412596881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50000">
                  <a:srgbClr val="D2E7F9"/>
                </a:gs>
                <a:gs pos="100000">
                  <a:schemeClr val="accent1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379561892" y="55646368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관련 연구 및 사례</a:t>
              </a:r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2133600" y="2260600"/>
            <a:ext cx="4724400" cy="685800"/>
            <a:chOff x="0" y="0"/>
            <a:chExt cx="2147483647" cy="2147483647"/>
          </a:xfrm>
        </p:grpSpPr>
        <p:sp>
          <p:nvSpPr>
            <p:cNvPr id="63" name="Shape 63"/>
            <p:cNvSpPr/>
            <p:nvPr/>
          </p:nvSpPr>
          <p:spPr>
            <a:xfrm>
              <a:off x="173184186" y="213755899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 txBox="1"/>
            <p:nvPr/>
          </p:nvSpPr>
          <p:spPr>
            <a:xfrm>
              <a:off x="379561892" y="357913846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시스템 수행 시나리오</a:t>
              </a:r>
            </a:p>
          </p:txBody>
        </p:sp>
      </p:grpSp>
      <p:grpSp>
        <p:nvGrpSpPr>
          <p:cNvPr id="66" name="Shape 66"/>
          <p:cNvGrpSpPr/>
          <p:nvPr/>
        </p:nvGrpSpPr>
        <p:grpSpPr>
          <a:xfrm>
            <a:off x="2133600" y="2759075"/>
            <a:ext cx="4724400" cy="685800"/>
            <a:chOff x="0" y="0"/>
            <a:chExt cx="2147483647" cy="2147483647"/>
          </a:xfrm>
        </p:grpSpPr>
        <p:sp>
          <p:nvSpPr>
            <p:cNvPr id="67" name="Shape 67"/>
            <p:cNvSpPr/>
            <p:nvPr/>
          </p:nvSpPr>
          <p:spPr>
            <a:xfrm>
              <a:off x="173184186" y="367856072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 txBox="1"/>
            <p:nvPr/>
          </p:nvSpPr>
          <p:spPr>
            <a:xfrm>
              <a:off x="379561892" y="512014808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시스템 구성도</a:t>
              </a:r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2133600" y="3308350"/>
            <a:ext cx="4724400" cy="685800"/>
            <a:chOff x="0" y="0"/>
            <a:chExt cx="2147483647" cy="2147483647"/>
          </a:xfrm>
        </p:grpSpPr>
        <p:sp>
          <p:nvSpPr>
            <p:cNvPr id="71" name="Shape 71"/>
            <p:cNvSpPr/>
            <p:nvPr/>
          </p:nvSpPr>
          <p:spPr>
            <a:xfrm>
              <a:off x="173184186" y="372829158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x="379561892" y="51698710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개발 환경 및 개발 방법</a:t>
              </a:r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2133600" y="3910012"/>
            <a:ext cx="4724400" cy="685800"/>
            <a:chOff x="0" y="0"/>
            <a:chExt cx="2147483647" cy="2147483647"/>
          </a:xfrm>
        </p:grpSpPr>
        <p:sp>
          <p:nvSpPr>
            <p:cNvPr id="75" name="Shape 75"/>
            <p:cNvSpPr/>
            <p:nvPr/>
          </p:nvSpPr>
          <p:spPr>
            <a:xfrm>
              <a:off x="173184186" y="208784391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379561892" y="352941549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업무 분담</a:t>
              </a: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2133600" y="4410075"/>
            <a:ext cx="4724400" cy="685800"/>
            <a:chOff x="0" y="0"/>
            <a:chExt cx="2147483647" cy="2147483647"/>
          </a:xfrm>
        </p:grpSpPr>
        <p:sp>
          <p:nvSpPr>
            <p:cNvPr id="79" name="Shape 79"/>
            <p:cNvSpPr/>
            <p:nvPr/>
          </p:nvSpPr>
          <p:spPr>
            <a:xfrm>
              <a:off x="173184186" y="367855283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 txBox="1"/>
            <p:nvPr/>
          </p:nvSpPr>
          <p:spPr>
            <a:xfrm>
              <a:off x="379561892" y="51201717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종합설계 수행일정</a:t>
              </a:r>
            </a:p>
          </p:txBody>
        </p:sp>
      </p:grpSp>
      <p:grpSp>
        <p:nvGrpSpPr>
          <p:cNvPr id="82" name="Shape 82"/>
          <p:cNvGrpSpPr/>
          <p:nvPr/>
        </p:nvGrpSpPr>
        <p:grpSpPr>
          <a:xfrm>
            <a:off x="2133600" y="4957762"/>
            <a:ext cx="4724400" cy="685800"/>
            <a:chOff x="0" y="0"/>
            <a:chExt cx="2147483647" cy="2147483647"/>
          </a:xfrm>
        </p:grpSpPr>
        <p:sp>
          <p:nvSpPr>
            <p:cNvPr id="83" name="Shape 83"/>
            <p:cNvSpPr/>
            <p:nvPr/>
          </p:nvSpPr>
          <p:spPr>
            <a:xfrm>
              <a:off x="173184186" y="372826002"/>
              <a:ext cx="1974299460" cy="143165576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w="1270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rgbClr val="D9C215"/>
            </a:solidFill>
            <a:ln w="25400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388221136" y="546813784"/>
              <a:ext cx="1604118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1143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lang="en-US" sz="1800" b="1" i="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필요기술 및 참고문헌</a:t>
              </a:r>
            </a:p>
          </p:txBody>
        </p:sp>
      </p:grpSp>
      <p:sp>
        <p:nvSpPr>
          <p:cNvPr id="86" name="Shape 8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71462" y="1047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배경</a:t>
            </a:r>
            <a:b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54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인터넷 게임 방송의 수가 증가하고 있으며, 이에 따라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게임의 수요 증가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54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PC의 입력 장치(키보드, 마우스)는 1인 유저에게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제한된 입력 장치 -&gt; </a:t>
            </a:r>
            <a:r>
              <a:rPr lang="en-US" sz="1500"/>
              <a:t>한 컴퓨터로 2인 이상 유저의 게임 </a:t>
            </a:r>
            <a:br>
              <a:rPr lang="en-US" sz="1500"/>
            </a:br>
            <a:r>
              <a:rPr lang="en-US" sz="1500"/>
              <a:t>플레이 제한 됨.</a:t>
            </a: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54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I/O 디바이스를 제공하는 로컬 멀티 게임 콘텐츠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개발하여 새로운 게임 플랫폼 진출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3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75" y="4064475"/>
            <a:ext cx="2296425" cy="2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l="32160" t="38946" r="32394" b="12296"/>
          <a:stretch/>
        </p:blipFill>
        <p:spPr>
          <a:xfrm>
            <a:off x="5988150" y="4064475"/>
            <a:ext cx="2893626" cy="223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l="30712" t="28475" r="30271" b="32591"/>
          <a:stretch/>
        </p:blipFill>
        <p:spPr>
          <a:xfrm>
            <a:off x="2988300" y="4097575"/>
            <a:ext cx="3046298" cy="18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4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00062" y="857250"/>
            <a:ext cx="8229600" cy="5187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lang="en-US" sz="24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목표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3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플레이어 기반의 게임 콘텐츠 개발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3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폰 어플리케이션을 통해  멀티 I/O 장치 제공하여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게임의 통합 플랫폼 구축 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3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플레이어의 편의성을 고려한 I/O 장치 제공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lang="en-US" sz="24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효과</a:t>
            </a:r>
            <a:br>
              <a:rPr lang="en-US" sz="24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b="1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3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명의 유저가 한 컴퓨터로 다 같이 할 수 있는 </a:t>
            </a:r>
            <a:r>
              <a:rPr lang="en-US" sz="1800"/>
              <a:t>게임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공감대가 형성된다.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/>
              <a:t>모바일 I/O 장치(Controller) 어플리케이션을 통한 게임 통합 플랫폼을 개발하고, 새로운 게임 플랫폼 시장 형성을 기대 할 수 있다.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 연구 및 사례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철권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멀티 혹은 로컬 플레이어에 대한 컨트롤러 지원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하지만 게임 패드, 키보드 등에 국한 되어 있으며, 키보드는 여러명을</a:t>
            </a:r>
            <a:br>
              <a:rPr lang="en-US" sz="1600"/>
            </a:br>
            <a:r>
              <a:rPr lang="en-US" sz="1600"/>
              <a:t>지원하기엔 제한 적이고, 게임 패드는 여러 개의 디바이스를 연결할 수 있으나</a:t>
            </a:r>
            <a:br>
              <a:rPr lang="en-US" sz="1600"/>
            </a:br>
            <a:r>
              <a:rPr lang="en-US" sz="1600"/>
              <a:t>약 5만원 상당의 게임 패드를 유저 수 만큼 구비하고 있어야 한다는 제약 사항이 있다.</a:t>
            </a:r>
            <a:br>
              <a:rPr lang="en-US" sz="1600"/>
            </a:br>
            <a:endParaRPr lang="en-US" sz="1600"/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❖"/>
            </a:pPr>
            <a:r>
              <a:rPr lang="en-US" sz="1600"/>
              <a:t>배틀그라운드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멀티 게임으로 현재 흥행 중인 게임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최대 4인의 협동으로 게임을 진행 할 수 있으나, 게임 콘텐츠가 부족하고, 일관된 게임 플레이의 반복되는 제한 사항이 있다.</a:t>
            </a:r>
            <a:br>
              <a:rPr lang="en-US" sz="1600"/>
            </a:br>
            <a:endParaRPr lang="en-US" sz="1600"/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❖"/>
            </a:pPr>
            <a:r>
              <a:rPr lang="en-US" sz="1600"/>
              <a:t>Eon Altar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로컬 멀티 게임으로 PC 게임 하나에 최대 4인의 멀티  유저에 대한 컨트롤러 지원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모바일 어플리케이션을 통해 컨트롤러를 지원하며, 다수의 유저에게 각자의 게임 내 역할과 플레이에 맞는 UI를 지원한다.</a:t>
            </a: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단, 같은 네트워크 내에 있는 경우에만 모바일 어플리케이션과 PC 게임 프로그램이 연결되며, 다른 PC 와의 온라인 연결은 지원 하지 않는다.</a:t>
            </a:r>
          </a:p>
          <a:p>
            <a:pPr marL="342900" marR="0" lvl="0" indent="-495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en-US" sz="24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5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수행 시나리오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6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730996" y="2496665"/>
            <a:ext cx="948886" cy="2480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 </a:t>
            </a:r>
            <a:r>
              <a:rPr lang="en-US" sz="1000">
                <a:solidFill>
                  <a:srgbClr val="262626"/>
                </a:solidFill>
              </a:rPr>
              <a:t>-A,B,C,D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173" y="1433943"/>
            <a:ext cx="1453133" cy="987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/>
          <p:nvPr/>
        </p:nvCxnSpPr>
        <p:spPr>
          <a:xfrm>
            <a:off x="1659485" y="1927894"/>
            <a:ext cx="1264272" cy="1871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20" name="Shape 120"/>
          <p:cNvSpPr txBox="1"/>
          <p:nvPr/>
        </p:nvSpPr>
        <p:spPr>
          <a:xfrm>
            <a:off x="1959165" y="2033607"/>
            <a:ext cx="472931" cy="1814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게임 실행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149896" y="2464527"/>
            <a:ext cx="1491908" cy="3321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모바일 어플리케이션 접속</a:t>
            </a: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설정</a:t>
            </a:r>
          </a:p>
        </p:txBody>
      </p:sp>
      <p:pic>
        <p:nvPicPr>
          <p:cNvPr id="122" name="Shape 122" descr="컴퓨터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925" y="1486331"/>
            <a:ext cx="1145649" cy="9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5">
            <a:alphaModFix/>
          </a:blip>
          <a:srcRect l="32156" t="21006" r="52469" b="58854"/>
          <a:stretch/>
        </p:blipFill>
        <p:spPr>
          <a:xfrm>
            <a:off x="749582" y="4354952"/>
            <a:ext cx="818075" cy="76678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" name="Shape 124"/>
          <p:cNvSpPr txBox="1"/>
          <p:nvPr/>
        </p:nvSpPr>
        <p:spPr>
          <a:xfrm>
            <a:off x="685797" y="5218699"/>
            <a:ext cx="837600" cy="1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Various MOBILE</a:t>
            </a:r>
          </a:p>
        </p:txBody>
      </p:sp>
      <p:cxnSp>
        <p:nvCxnSpPr>
          <p:cNvPr id="125" name="Shape 125"/>
          <p:cNvCxnSpPr>
            <a:stCxn id="123" idx="3"/>
            <a:endCxn id="126" idx="3"/>
          </p:cNvCxnSpPr>
          <p:nvPr/>
        </p:nvCxnSpPr>
        <p:spPr>
          <a:xfrm>
            <a:off x="1567657" y="4738342"/>
            <a:ext cx="24618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 b="24727"/>
          <a:stretch/>
        </p:blipFill>
        <p:spPr>
          <a:xfrm>
            <a:off x="3272792" y="4111377"/>
            <a:ext cx="756594" cy="12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696555" y="4853657"/>
            <a:ext cx="1319100" cy="1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어플리케이션</a:t>
            </a: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3883" y="3083290"/>
            <a:ext cx="234818" cy="25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>
            <a:stCxn id="126" idx="0"/>
            <a:endCxn id="118" idx="2"/>
          </p:cNvCxnSpPr>
          <p:nvPr/>
        </p:nvCxnSpPr>
        <p:spPr>
          <a:xfrm rot="10800000">
            <a:off x="3641789" y="2421777"/>
            <a:ext cx="9300" cy="168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130" name="Shape 130"/>
          <p:cNvSpPr txBox="1"/>
          <p:nvPr/>
        </p:nvSpPr>
        <p:spPr>
          <a:xfrm>
            <a:off x="2611656" y="3338780"/>
            <a:ext cx="948900" cy="3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</a:p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049" y="1442021"/>
            <a:ext cx="1446200" cy="1015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Shape 132"/>
          <p:cNvCxnSpPr/>
          <p:nvPr/>
        </p:nvCxnSpPr>
        <p:spPr>
          <a:xfrm rot="10800000" flipH="1">
            <a:off x="4371625" y="1724450"/>
            <a:ext cx="837300" cy="60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33" name="Shape 133"/>
          <p:cNvSpPr txBox="1"/>
          <p:nvPr/>
        </p:nvSpPr>
        <p:spPr>
          <a:xfrm>
            <a:off x="4383972" y="2258348"/>
            <a:ext cx="888900" cy="19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접속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-B, C, D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0673" y="1812427"/>
            <a:ext cx="235321" cy="2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6804025" y="2452838"/>
            <a:ext cx="1035300" cy="18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en-US" sz="1000">
                <a:solidFill>
                  <a:srgbClr val="262626"/>
                </a:solidFill>
              </a:rPr>
              <a:t> 공유 화면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9275" y="3083298"/>
            <a:ext cx="200276" cy="248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Shape 137"/>
          <p:cNvCxnSpPr>
            <a:stCxn id="138" idx="3"/>
            <a:endCxn id="139" idx="2"/>
          </p:cNvCxnSpPr>
          <p:nvPr/>
        </p:nvCxnSpPr>
        <p:spPr>
          <a:xfrm rot="10800000" flipH="1">
            <a:off x="6328686" y="2457804"/>
            <a:ext cx="1625700" cy="226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140" name="Shape 140"/>
          <p:cNvSpPr txBox="1"/>
          <p:nvPr/>
        </p:nvSpPr>
        <p:spPr>
          <a:xfrm>
            <a:off x="6109474" y="3331354"/>
            <a:ext cx="961800" cy="31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</a:p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8">
            <a:alphaModFix/>
          </a:blip>
          <a:srcRect l="33884" t="20312" r="24219" b="31769"/>
          <a:stretch/>
        </p:blipFill>
        <p:spPr>
          <a:xfrm>
            <a:off x="7317300" y="1442033"/>
            <a:ext cx="1274446" cy="1015788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195689"/>
            </a:outerShdw>
          </a:effectLst>
        </p:spPr>
      </p:pic>
      <p:pic>
        <p:nvPicPr>
          <p:cNvPr id="138" name="Shape 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2686" y="3956871"/>
            <a:ext cx="696001" cy="15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576492" y="5570138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-101600" algn="ctr" rtl="0">
              <a:spcBef>
                <a:spcPts val="0"/>
              </a:spcBef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</a:p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</a:p>
        </p:txBody>
      </p:sp>
      <p:cxnSp>
        <p:nvCxnSpPr>
          <p:cNvPr id="142" name="Shape 142"/>
          <p:cNvCxnSpPr/>
          <p:nvPr/>
        </p:nvCxnSpPr>
        <p:spPr>
          <a:xfrm>
            <a:off x="4380750" y="2167600"/>
            <a:ext cx="828300" cy="30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43" name="Shape 143"/>
          <p:cNvSpPr txBox="1"/>
          <p:nvPr/>
        </p:nvSpPr>
        <p:spPr>
          <a:xfrm>
            <a:off x="4383985" y="1082825"/>
            <a:ext cx="809400" cy="19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설정</a:t>
            </a: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-A 호스트</a:t>
            </a:r>
          </a:p>
        </p:txBody>
      </p:sp>
      <p:cxnSp>
        <p:nvCxnSpPr>
          <p:cNvPr id="144" name="Shape 144"/>
          <p:cNvCxnSpPr>
            <a:stCxn id="131" idx="2"/>
            <a:endCxn id="126" idx="3"/>
          </p:cNvCxnSpPr>
          <p:nvPr/>
        </p:nvCxnSpPr>
        <p:spPr>
          <a:xfrm flipH="1">
            <a:off x="4029249" y="2457819"/>
            <a:ext cx="1902900" cy="22806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cxnSp>
        <p:nvCxnSpPr>
          <p:cNvPr id="145" name="Shape 145"/>
          <p:cNvCxnSpPr>
            <a:stCxn id="126" idx="3"/>
            <a:endCxn id="138" idx="1"/>
          </p:cNvCxnSpPr>
          <p:nvPr/>
        </p:nvCxnSpPr>
        <p:spPr>
          <a:xfrm rot="10800000" flipH="1">
            <a:off x="4029386" y="4723058"/>
            <a:ext cx="1603200" cy="153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46" name="Shape 146"/>
          <p:cNvSpPr txBox="1"/>
          <p:nvPr/>
        </p:nvSpPr>
        <p:spPr>
          <a:xfrm>
            <a:off x="4051598" y="324496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 알림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362723" y="4850612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접속시 화면 전환</a:t>
            </a:r>
          </a:p>
        </p:txBody>
      </p:sp>
      <p:cxnSp>
        <p:nvCxnSpPr>
          <p:cNvPr id="148" name="Shape 148"/>
          <p:cNvCxnSpPr>
            <a:stCxn id="131" idx="3"/>
            <a:endCxn id="139" idx="1"/>
          </p:cNvCxnSpPr>
          <p:nvPr/>
        </p:nvCxnSpPr>
        <p:spPr>
          <a:xfrm>
            <a:off x="6655249" y="1949920"/>
            <a:ext cx="6621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149" name="Shape 149"/>
          <p:cNvSpPr txBox="1"/>
          <p:nvPr/>
        </p:nvSpPr>
        <p:spPr>
          <a:xfrm>
            <a:off x="6623349" y="202639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123103" y="5559580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-101600" algn="ctr" rtl="0">
              <a:spcBef>
                <a:spcPts val="0"/>
              </a:spcBef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</a:p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7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2061874"/>
            <a:ext cx="77343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1917325" y="1681450"/>
            <a:ext cx="916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Host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8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5408213" y="2024688"/>
            <a:ext cx="1203600" cy="483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/>
              <a:t>PC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/>
              <a:t>클라이언트</a:t>
            </a:r>
          </a:p>
        </p:txBody>
      </p:sp>
      <p:sp>
        <p:nvSpPr>
          <p:cNvPr id="166" name="Shape 166"/>
          <p:cNvSpPr/>
          <p:nvPr/>
        </p:nvSpPr>
        <p:spPr>
          <a:xfrm>
            <a:off x="2419825" y="2700875"/>
            <a:ext cx="1501800" cy="197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2586075" y="2065513"/>
            <a:ext cx="1203600" cy="483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/>
              <a:t>모바일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/>
              <a:t>어플리케이션</a:t>
            </a:r>
          </a:p>
        </p:txBody>
      </p:sp>
      <p:sp>
        <p:nvSpPr>
          <p:cNvPr id="168" name="Shape 168"/>
          <p:cNvSpPr/>
          <p:nvPr/>
        </p:nvSpPr>
        <p:spPr>
          <a:xfrm>
            <a:off x="5235850" y="2656300"/>
            <a:ext cx="1543800" cy="197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9" name="Shape 169"/>
          <p:cNvGrpSpPr/>
          <p:nvPr/>
        </p:nvGrpSpPr>
        <p:grpSpPr>
          <a:xfrm>
            <a:off x="796225" y="2467200"/>
            <a:ext cx="720600" cy="490500"/>
            <a:chOff x="795025" y="2229025"/>
            <a:chExt cx="720600" cy="490500"/>
          </a:xfrm>
        </p:grpSpPr>
        <p:sp>
          <p:nvSpPr>
            <p:cNvPr id="170" name="Shape 170"/>
            <p:cNvSpPr/>
            <p:nvPr/>
          </p:nvSpPr>
          <p:spPr>
            <a:xfrm>
              <a:off x="795025" y="2229025"/>
              <a:ext cx="720600" cy="49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 txBox="1"/>
            <p:nvPr/>
          </p:nvSpPr>
          <p:spPr>
            <a:xfrm>
              <a:off x="902725" y="23520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sz="800"/>
                <a:t>Player</a:t>
              </a:r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799900" y="4342800"/>
            <a:ext cx="720600" cy="490500"/>
            <a:chOff x="795025" y="2152825"/>
            <a:chExt cx="720600" cy="490500"/>
          </a:xfrm>
        </p:grpSpPr>
        <p:sp>
          <p:nvSpPr>
            <p:cNvPr id="173" name="Shape 173"/>
            <p:cNvSpPr/>
            <p:nvPr/>
          </p:nvSpPr>
          <p:spPr>
            <a:xfrm>
              <a:off x="795025" y="2152825"/>
              <a:ext cx="720600" cy="490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902725" y="22758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-US" sz="800"/>
                <a:t>Player</a:t>
              </a:r>
            </a:p>
          </p:txBody>
        </p:sp>
      </p:grpSp>
      <p:sp>
        <p:nvSpPr>
          <p:cNvPr id="175" name="Shape 175"/>
          <p:cNvSpPr/>
          <p:nvPr/>
        </p:nvSpPr>
        <p:spPr>
          <a:xfrm>
            <a:off x="1111975" y="3605625"/>
            <a:ext cx="89100" cy="10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111975" y="3930738"/>
            <a:ext cx="89100" cy="10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7" name="Shape 177"/>
          <p:cNvCxnSpPr>
            <a:endCxn id="170" idx="6"/>
          </p:cNvCxnSpPr>
          <p:nvPr/>
        </p:nvCxnSpPr>
        <p:spPr>
          <a:xfrm rot="10800000">
            <a:off x="1516825" y="2712450"/>
            <a:ext cx="9030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79" idx="1"/>
            <a:endCxn id="179" idx="3"/>
          </p:cNvCxnSpPr>
          <p:nvPr/>
        </p:nvCxnSpPr>
        <p:spPr>
          <a:xfrm>
            <a:off x="1520499" y="4577300"/>
            <a:ext cx="88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9" name="Shape 179"/>
          <p:cNvSpPr txBox="1"/>
          <p:nvPr/>
        </p:nvSpPr>
        <p:spPr>
          <a:xfrm>
            <a:off x="1520499" y="4476950"/>
            <a:ext cx="880500" cy="2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180" name="Shape 180"/>
          <p:cNvSpPr txBox="1"/>
          <p:nvPr/>
        </p:nvSpPr>
        <p:spPr>
          <a:xfrm>
            <a:off x="1449925" y="2806925"/>
            <a:ext cx="969900" cy="2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/>
              <a:t>컨트롤 UI 제공</a:t>
            </a:r>
          </a:p>
        </p:txBody>
      </p:sp>
      <p:cxnSp>
        <p:nvCxnSpPr>
          <p:cNvPr id="181" name="Shape 181"/>
          <p:cNvCxnSpPr/>
          <p:nvPr/>
        </p:nvCxnSpPr>
        <p:spPr>
          <a:xfrm rot="10800000">
            <a:off x="3927675" y="3095500"/>
            <a:ext cx="1293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2" name="Shape 182"/>
          <p:cNvCxnSpPr/>
          <p:nvPr/>
        </p:nvCxnSpPr>
        <p:spPr>
          <a:xfrm>
            <a:off x="3928150" y="4342950"/>
            <a:ext cx="13077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4057038" y="31095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/>
              <a:t>게임 정보 전송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010375" y="43928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/>
              <a:t>입력 신호 정보 전송</a:t>
            </a:r>
          </a:p>
        </p:txBody>
      </p:sp>
      <p:cxnSp>
        <p:nvCxnSpPr>
          <p:cNvPr id="185" name="Shape 185"/>
          <p:cNvCxnSpPr>
            <a:endCxn id="186" idx="1"/>
          </p:cNvCxnSpPr>
          <p:nvPr/>
        </p:nvCxnSpPr>
        <p:spPr>
          <a:xfrm>
            <a:off x="6779525" y="3726075"/>
            <a:ext cx="5664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925" y="3128175"/>
            <a:ext cx="1203600" cy="1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7303825" y="4342950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000"/>
              <a:t>공유 화면</a:t>
            </a:r>
          </a:p>
        </p:txBody>
      </p:sp>
      <p:sp>
        <p:nvSpPr>
          <p:cNvPr id="188" name="Shape 188"/>
          <p:cNvSpPr/>
          <p:nvPr/>
        </p:nvSpPr>
        <p:spPr>
          <a:xfrm>
            <a:off x="1115650" y="3237038"/>
            <a:ext cx="89100" cy="1041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2443825" y="4321512"/>
            <a:ext cx="1441500" cy="304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안드로이드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449550" y="3953562"/>
            <a:ext cx="1441500" cy="304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소켓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2443825" y="3326412"/>
            <a:ext cx="1441500" cy="5637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입력 신호 처리 모듈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2443825" y="2707037"/>
            <a:ext cx="1441500" cy="5637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데이터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송수신 모듈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284075" y="4269398"/>
            <a:ext cx="1441500" cy="304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윈도우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289800" y="3901448"/>
            <a:ext cx="1441500" cy="304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소켓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5284075" y="3274298"/>
            <a:ext cx="1441500" cy="5637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게임 진행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모듈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284075" y="2654923"/>
            <a:ext cx="1441500" cy="5637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데이터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/>
              <a:t>송수신 모듈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238650" y="2154775"/>
            <a:ext cx="720600" cy="30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N :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컴퓨터 및 모바일 환경</a:t>
            </a:r>
          </a:p>
          <a:p>
            <a:pPr marL="342900" marR="0" lvl="0" indent="-495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endParaRPr/>
          </a:p>
          <a:p>
            <a:pPr marL="342900" marR="0" lvl="0" indent="-495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9</a:t>
            </a:fld>
            <a:endParaRPr lang="en-US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Shape 205"/>
          <p:cNvGraphicFramePr/>
          <p:nvPr/>
        </p:nvGraphicFramePr>
        <p:xfrm>
          <a:off x="952500" y="2286000"/>
          <a:ext cx="2984350" cy="3637040"/>
        </p:xfrm>
        <a:graphic>
          <a:graphicData uri="http://schemas.openxmlformats.org/drawingml/2006/table">
            <a:tbl>
              <a:tblPr>
                <a:noFill/>
                <a:tableStyleId>{1CEA3832-F00D-4749-BE0D-8A748157E683}</a:tableStyleId>
              </a:tblPr>
              <a:tblGrid>
                <a:gridCol w="1492175"/>
                <a:gridCol w="1492175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PC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Window 10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Program Language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C# script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Unity 3D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개발 환경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CPU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AMD ryzen-1700/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intel-I7-6700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RAM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16GB / 32GB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GPU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GTX 1080TI /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R9 390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Shape 206"/>
          <p:cNvGraphicFramePr/>
          <p:nvPr/>
        </p:nvGraphicFramePr>
        <p:xfrm>
          <a:off x="4703350" y="2303750"/>
          <a:ext cx="2984350" cy="3585000"/>
        </p:xfrm>
        <a:graphic>
          <a:graphicData uri="http://schemas.openxmlformats.org/drawingml/2006/table">
            <a:tbl>
              <a:tblPr>
                <a:noFill/>
                <a:tableStyleId>{1CEA3832-F00D-4749-BE0D-8A748157E683}</a:tableStyleId>
              </a:tblPr>
              <a:tblGrid>
                <a:gridCol w="1492175"/>
                <a:gridCol w="1492175"/>
              </a:tblGrid>
              <a:tr h="4443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Mobile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443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Android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6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Program Language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C# script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Unity 3D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350"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개발 환경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4435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기종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LG G2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3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LG V20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6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SAMSUNG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S7 Edge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화면 슬라이드 쇼(4:3)</PresentationFormat>
  <Paragraphs>182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1_228TGp_well-being_light</vt:lpstr>
      <vt:lpstr>2_228TGp_well-being_light</vt:lpstr>
      <vt:lpstr>  스마트폰 앱을 연동하는 멀티 I/O 장치를 이용한  로컬 멀티 3D 전략 타워 디펜스 게임   </vt:lpstr>
      <vt:lpstr>차        례</vt:lpstr>
      <vt:lpstr>종합설계 개요</vt:lpstr>
      <vt:lpstr>종합설계 개요</vt:lpstr>
      <vt:lpstr>관련 연구 및 사례</vt:lpstr>
      <vt:lpstr>시스템 수행 시나리오</vt:lpstr>
      <vt:lpstr>시스템 구성도</vt:lpstr>
      <vt:lpstr>시스템 구성도</vt:lpstr>
      <vt:lpstr>개발 환경</vt:lpstr>
      <vt:lpstr>개발 방법</vt:lpstr>
      <vt:lpstr>업무 분담</vt:lpstr>
      <vt:lpstr>필요기술 및 참고 문헌</vt:lpstr>
      <vt:lpstr>Github 주소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스마트폰 앱을 연동하는 멀티 I/O 장치를 이용한  로컬 멀티 3D 전략 타워 디펜스 게임   </dc:title>
  <cp:lastModifiedBy>Neo</cp:lastModifiedBy>
  <cp:revision>1</cp:revision>
  <dcterms:modified xsi:type="dcterms:W3CDTF">2018-01-10T06:58:05Z</dcterms:modified>
</cp:coreProperties>
</file>